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B1F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097280"/>
            <a:ext cx="5029200" cy="5029200"/>
          </a:xfrm>
          <a:prstGeom prst="ellipse">
            <a:avLst/>
          </a:prstGeom>
          <a:solidFill>
            <a:srgbClr val="6D2E46">
              <a:alpha val="32000"/>
            </a:srgbClr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645920" y="3200400"/>
            <a:ext cx="3840480" cy="3840480"/>
          </a:xfrm>
          <a:prstGeom prst="ellipse">
            <a:avLst/>
          </a:prstGeom>
          <a:solidFill>
            <a:srgbClr val="1A7A6E">
              <a:alpha val="25000"/>
            </a:srgbClr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01168"/>
            <a:ext cx="8412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070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КГБПОУ «Минусинский медицинский техникум»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8229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Цитологические основы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457200" y="1645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наследственности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3200400" y="2377440"/>
            <a:ext cx="2743200" cy="36576"/>
          </a:xfrm>
          <a:prstGeom prst="rect">
            <a:avLst/>
          </a:prstGeom>
          <a:solidFill>
            <a:srgbClr val="E8A0B4"/>
          </a:solidFill>
          <a:ln w="12700">
            <a:solidFill>
              <a:srgbClr val="E8A0B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54203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09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Генетика человека с основами медицинской генетики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82296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Выполнил: </a:t>
            </a:r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студент 113 группы — Лечебное дело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Георгий Брюзгин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Минусинск,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АУТОСОМЫ И ПОЛОВЫЕ ХРОМОСОМЫ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4114800" cy="4160520"/>
          </a:xfrm>
          <a:prstGeom prst="rect">
            <a:avLst/>
          </a:prstGeom>
          <a:solidFill>
            <a:srgbClr val="FFFFFF"/>
          </a:solidFill>
          <a:ln w="25400">
            <a:solidFill>
              <a:srgbClr val="3B1F4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777240"/>
            <a:ext cx="4114800" cy="512064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804672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АУТОСОМЫ (пары 1–22)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444752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3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 аутосомы (22 пары)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2039112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3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Одинаковы у женщин и мужчин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2633472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3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Несут информацию о всех признаках организма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3227832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3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Нумеруются по классификации от 1 до 22 пары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3822192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3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Включают группы A, B, C, D, E, F, G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4480560"/>
            <a:ext cx="3657600" cy="329184"/>
          </a:xfrm>
          <a:prstGeom prst="rect">
            <a:avLst/>
          </a:prstGeom>
          <a:solidFill>
            <a:srgbClr val="3B1F47">
              <a:alpha val="90000"/>
            </a:srgbClr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4498848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× 2 = 44 аутосомы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754880" y="777240"/>
            <a:ext cx="4114800" cy="4160520"/>
          </a:xfrm>
          <a:prstGeom prst="rect">
            <a:avLst/>
          </a:prstGeom>
          <a:solidFill>
            <a:srgbClr val="FFFFFF"/>
          </a:solidFill>
          <a:ln w="25400">
            <a:solidFill>
              <a:srgbClr val="6D2E4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754880" y="777240"/>
            <a:ext cx="4114800" cy="512064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46320" y="804672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ПОЛОВЫЕ ХРОМОСОМЫ (пара 23)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846320" y="1426464"/>
            <a:ext cx="3931920" cy="841248"/>
          </a:xfrm>
          <a:prstGeom prst="rect">
            <a:avLst/>
          </a:prstGeom>
          <a:solidFill>
            <a:srgbClr val="FAF3F8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56048" y="148132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X-хромосома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956048" y="1810512"/>
            <a:ext cx="3657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Крупная, несёт много генов. Присутствует у обоих полов.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846320" y="2432304"/>
            <a:ext cx="3931920" cy="841248"/>
          </a:xfrm>
          <a:prstGeom prst="rect">
            <a:avLst/>
          </a:prstGeom>
          <a:solidFill>
            <a:srgbClr val="FAF3F8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56048" y="2487168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Y-хромосома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956048" y="2816352"/>
            <a:ext cx="3657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Меньше X, несёт гены мужской детерминации (SRY).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46320" y="3493008"/>
            <a:ext cx="3931920" cy="502920"/>
          </a:xfrm>
          <a:prstGeom prst="rect">
            <a:avLst/>
          </a:prstGeom>
          <a:solidFill>
            <a:srgbClr val="3A7D6F"/>
          </a:solidFill>
          <a:ln w="12700">
            <a:solidFill>
              <a:srgbClr val="3A7D6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37760" y="3547872"/>
            <a:ext cx="374904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× 2 + XX  →  Женщина ♀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4846320" y="4087368"/>
            <a:ext cx="3931920" cy="50292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37760" y="4142232"/>
            <a:ext cx="374904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× 2 + XY  →  Мужчина ♂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НАРУШЕНИЯ КАРИОТИПА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4114800" cy="1261872"/>
          </a:xfrm>
          <a:prstGeom prst="rect">
            <a:avLst/>
          </a:prstGeom>
          <a:solidFill>
            <a:srgbClr val="FAF3F8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777240"/>
            <a:ext cx="4114800" cy="38404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804672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Изменения числа хромосом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22529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Полиплоидия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148132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Гаплоидия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173736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2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Анеуплоидия (нуллисомия, моносомия, трисомия)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777240"/>
            <a:ext cx="4114800" cy="1261872"/>
          </a:xfrm>
          <a:prstGeom prst="rect">
            <a:avLst/>
          </a:prstGeom>
          <a:solidFill>
            <a:srgbClr val="FAF3F8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754880" y="777240"/>
            <a:ext cx="4114800" cy="38404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804672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Структурные нарушения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46320" y="1225296"/>
            <a:ext cx="3931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Делеции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846320" y="1408176"/>
            <a:ext cx="3931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Дупликации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846320" y="1591056"/>
            <a:ext cx="3931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Инверсии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846320" y="1773936"/>
            <a:ext cx="3931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Транслокации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46320" y="1956816"/>
            <a:ext cx="3931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</a:t>
            </a:r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Изохромосомы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74320" y="2240280"/>
            <a:ext cx="2834640" cy="1325880"/>
          </a:xfrm>
          <a:prstGeom prst="rect">
            <a:avLst/>
          </a:prstGeom>
          <a:solidFill>
            <a:srgbClr val="FAF3F8"/>
          </a:solidFill>
          <a:ln w="19050">
            <a:solidFill>
              <a:srgbClr val="3B1F47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4320" y="2240280"/>
            <a:ext cx="2834640" cy="347472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7472" y="2267712"/>
            <a:ext cx="1188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47, +21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47472" y="2624328"/>
            <a:ext cx="26883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1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Дауна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47472" y="2935224"/>
            <a:ext cx="268833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Трисомия 21. Умственная отсталость, характерные черты лица, пороки сердца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227832" y="2240280"/>
            <a:ext cx="2834640" cy="1325880"/>
          </a:xfrm>
          <a:prstGeom prst="rect">
            <a:avLst/>
          </a:prstGeom>
          <a:solidFill>
            <a:srgbClr val="FAF3F8"/>
          </a:solidFill>
          <a:ln w="19050">
            <a:solidFill>
              <a:srgbClr val="6D2E46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27832" y="2240280"/>
            <a:ext cx="2834640" cy="347472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00984" y="2267712"/>
            <a:ext cx="1188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47, +18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300984" y="2624328"/>
            <a:ext cx="26883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Эдвардса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300984" y="2935224"/>
            <a:ext cx="268833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Трисомия 18. Пороки развития внутренних органов, летальность до 1 года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181344" y="2240280"/>
            <a:ext cx="2834640" cy="1325880"/>
          </a:xfrm>
          <a:prstGeom prst="rect">
            <a:avLst/>
          </a:prstGeom>
          <a:solidFill>
            <a:srgbClr val="FAF3F8"/>
          </a:solidFill>
          <a:ln w="19050">
            <a:solidFill>
              <a:srgbClr val="6B3070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181344" y="2240280"/>
            <a:ext cx="2834640" cy="347472"/>
          </a:xfrm>
          <a:prstGeom prst="rect">
            <a:avLst/>
          </a:prstGeom>
          <a:solidFill>
            <a:srgbClr val="6B3070"/>
          </a:solidFill>
          <a:ln w="12700">
            <a:solidFill>
              <a:srgbClr val="6B307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54496" y="2267712"/>
            <a:ext cx="1188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47, +13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254496" y="2624328"/>
            <a:ext cx="26883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3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Патау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254496" y="2935224"/>
            <a:ext cx="268833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Трисомия 13. Тяжёлые пороки, несовместимые с жизнью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274320" y="3657600"/>
            <a:ext cx="2834640" cy="1325880"/>
          </a:xfrm>
          <a:prstGeom prst="rect">
            <a:avLst/>
          </a:prstGeom>
          <a:solidFill>
            <a:srgbClr val="FAF3F8"/>
          </a:solidFill>
          <a:ln w="19050">
            <a:solidFill>
              <a:srgbClr val="8B3A5E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274320" y="3657600"/>
            <a:ext cx="2834640" cy="347472"/>
          </a:xfrm>
          <a:prstGeom prst="rect">
            <a:avLst/>
          </a:prstGeom>
          <a:solidFill>
            <a:srgbClr val="8B3A5E"/>
          </a:solidFill>
          <a:ln w="12700">
            <a:solidFill>
              <a:srgbClr val="8B3A5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47472" y="3685032"/>
            <a:ext cx="1188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45, X0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347472" y="4041648"/>
            <a:ext cx="26883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B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Тёрнера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347472" y="4352544"/>
            <a:ext cx="268833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Моносомия X у женщин. Низкорослость, бесплодие, нет тельца Барра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227832" y="3657600"/>
            <a:ext cx="2834640" cy="1325880"/>
          </a:xfrm>
          <a:prstGeom prst="rect">
            <a:avLst/>
          </a:prstGeom>
          <a:solidFill>
            <a:srgbClr val="FAF3F8"/>
          </a:solidFill>
          <a:ln w="19050">
            <a:solidFill>
              <a:srgbClr val="C0392B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8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3227832" y="3657600"/>
            <a:ext cx="2834640" cy="3474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300984" y="3685032"/>
            <a:ext cx="1188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47, XXY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3300984" y="4041648"/>
            <a:ext cx="26883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Клайнфельтера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3300984" y="4352544"/>
            <a:ext cx="268833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Трисомия у мужчин. Гипогонадизм, бесплодие, 1 тельце Барра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181344" y="3657600"/>
            <a:ext cx="2834640" cy="1325880"/>
          </a:xfrm>
          <a:prstGeom prst="rect">
            <a:avLst/>
          </a:prstGeom>
          <a:solidFill>
            <a:srgbClr val="FAF3F8"/>
          </a:solidFill>
          <a:ln w="19050">
            <a:solidFill>
              <a:srgbClr val="B54A52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8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181344" y="3657600"/>
            <a:ext cx="2834640" cy="347472"/>
          </a:xfrm>
          <a:prstGeom prst="rect">
            <a:avLst/>
          </a:prstGeom>
          <a:solidFill>
            <a:srgbClr val="B54A52"/>
          </a:solidFill>
          <a:ln w="12700">
            <a:solidFill>
              <a:srgbClr val="B54A52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254496" y="3685032"/>
            <a:ext cx="1188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47, XXX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6254496" y="4041648"/>
            <a:ext cx="26883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5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трисомии X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6254496" y="4352544"/>
            <a:ext cx="2688336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Трисомия X у женщин. Как правило, фенотипически нормальны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6D2E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914400"/>
            <a:ext cx="4572000" cy="4572000"/>
          </a:xfrm>
          <a:prstGeom prst="ellipse">
            <a:avLst/>
          </a:prstGeom>
          <a:solidFill>
            <a:srgbClr val="3B1F47">
              <a:alpha val="40000"/>
            </a:srgbClr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2926080"/>
            <a:ext cx="4114800" cy="4114800"/>
          </a:xfrm>
          <a:prstGeom prst="ellipse">
            <a:avLst/>
          </a:prstGeom>
          <a:solidFill>
            <a:srgbClr val="8B3A5E">
              <a:alpha val="35000"/>
            </a:srgbClr>
          </a:solidFill>
          <a:ln w="12700">
            <a:solidFill>
              <a:srgbClr val="8B3A5E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56032"/>
            <a:ext cx="82296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ВЫВОДЫ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05840"/>
            <a:ext cx="8229600" cy="585216"/>
          </a:xfrm>
          <a:prstGeom prst="rect">
            <a:avLst/>
          </a:prstGeom>
          <a:solidFill>
            <a:srgbClr val="3B1F47">
              <a:alpha val="62000"/>
            </a:srgbClr>
          </a:solidFill>
          <a:ln w="6350">
            <a:solidFill>
              <a:srgbClr val="E8A0B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24128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Хромосомы — носители наследственной информации; каждая содержит молекулу ДНК, связанную с белками-гистонами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1682496"/>
            <a:ext cx="8229600" cy="585216"/>
          </a:xfrm>
          <a:prstGeom prst="rect">
            <a:avLst/>
          </a:prstGeom>
          <a:solidFill>
            <a:srgbClr val="3B1F47">
              <a:alpha val="62000"/>
            </a:srgbClr>
          </a:solidFill>
          <a:ln w="6350">
            <a:solidFill>
              <a:srgbClr val="E8A0B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700784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Кариотип человека: 46 хромосом (44 аутосомы + 2 половые), 23 пары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359152"/>
            <a:ext cx="8229600" cy="585216"/>
          </a:xfrm>
          <a:prstGeom prst="rect">
            <a:avLst/>
          </a:prstGeom>
          <a:solidFill>
            <a:srgbClr val="3B1F47">
              <a:alpha val="62000"/>
            </a:srgbClr>
          </a:solidFill>
          <a:ln w="6350">
            <a:solidFill>
              <a:srgbClr val="E8A0B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2377440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Три типа хромосом: метацентрические, субметацентрические, акроцентрические — по положению центромеры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035808"/>
            <a:ext cx="8229600" cy="585216"/>
          </a:xfrm>
          <a:prstGeom prst="rect">
            <a:avLst/>
          </a:prstGeom>
          <a:solidFill>
            <a:srgbClr val="3B1F47">
              <a:alpha val="62000"/>
            </a:srgbClr>
          </a:solidFill>
          <a:ln w="6350">
            <a:solidFill>
              <a:srgbClr val="E8A0B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3054096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Кариотипирование — метод диагностики хромосомных болезней через построение идиограммы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712464"/>
            <a:ext cx="8229600" cy="585216"/>
          </a:xfrm>
          <a:prstGeom prst="rect">
            <a:avLst/>
          </a:prstGeom>
          <a:solidFill>
            <a:srgbClr val="3B1F47">
              <a:alpha val="62000"/>
            </a:srgbClr>
          </a:solidFill>
          <a:ln w="6350">
            <a:solidFill>
              <a:srgbClr val="E8A0B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3730752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Тельце Барра (половой хроматин) имеет диагностическое значение при нарушении числа половых хромосом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389120"/>
            <a:ext cx="8229600" cy="585216"/>
          </a:xfrm>
          <a:prstGeom prst="rect">
            <a:avLst/>
          </a:prstGeom>
          <a:solidFill>
            <a:srgbClr val="3B1F47">
              <a:alpha val="62000"/>
            </a:srgbClr>
          </a:solidFill>
          <a:ln w="6350">
            <a:solidFill>
              <a:srgbClr val="E8A0B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4407408"/>
            <a:ext cx="7955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Нарушения числа и структуры хромосом приводят к хромосомным синдромам (Дауна, Тёрнера, Клайнфельтера и др.)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3B1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 ЛЕКЦИИ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896112"/>
            <a:ext cx="621792" cy="512064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23544"/>
            <a:ext cx="6217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1170432" y="950976"/>
            <a:ext cx="745236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25880" y="941832"/>
            <a:ext cx="7223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Клетка — основная единица биологической активности. Строение ядра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572768"/>
            <a:ext cx="621792" cy="512064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600200"/>
            <a:ext cx="6217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70432" y="1627632"/>
            <a:ext cx="745236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1618488"/>
            <a:ext cx="7223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Строение хромосом. Типы хромосом. Правила хромосом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2249424"/>
            <a:ext cx="621792" cy="512064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276856"/>
            <a:ext cx="6217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170432" y="2304288"/>
            <a:ext cx="745236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25880" y="2295144"/>
            <a:ext cx="7223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Кариотип человека. Кариотипирование. Идиограмма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" y="2926080"/>
            <a:ext cx="621792" cy="512064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953512"/>
            <a:ext cx="6217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1170432" y="2980944"/>
            <a:ext cx="745236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25880" y="2971800"/>
            <a:ext cx="7223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Половой хроматин. Тельце Барра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3602736"/>
            <a:ext cx="621792" cy="512064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630168"/>
            <a:ext cx="6217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1170432" y="3657600"/>
            <a:ext cx="745236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25880" y="3648456"/>
            <a:ext cx="7223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Аутосомы и половые хромосомы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57200" y="4279392"/>
            <a:ext cx="621792" cy="512064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4306824"/>
            <a:ext cx="6217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1170432" y="4334256"/>
            <a:ext cx="745236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325880" y="4325112"/>
            <a:ext cx="72237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Нарушения кариотипа и хромосомные болезни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КЛЕТКА И ЯДРО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804672"/>
            <a:ext cx="4206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1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Эукариотическая клетка: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1234440"/>
            <a:ext cx="4114800" cy="457200"/>
          </a:xfrm>
          <a:prstGeom prst="rect">
            <a:avLst/>
          </a:prstGeom>
          <a:solidFill>
            <a:srgbClr val="FAF3F8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47472" y="1298448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49808" y="1252728"/>
            <a:ext cx="3566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B1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Оболочка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74320" y="1783080"/>
            <a:ext cx="4114800" cy="457200"/>
          </a:xfrm>
          <a:prstGeom prst="rect">
            <a:avLst/>
          </a:prstGeom>
          <a:solidFill>
            <a:srgbClr val="FAF3F8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47472" y="1847088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9808" y="1801368"/>
            <a:ext cx="3566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B1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Цитоплазма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74320" y="2331720"/>
            <a:ext cx="4114800" cy="457200"/>
          </a:xfrm>
          <a:prstGeom prst="rect">
            <a:avLst/>
          </a:prstGeom>
          <a:solidFill>
            <a:srgbClr val="FAF3F8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7472" y="2395728"/>
            <a:ext cx="292608" cy="292608"/>
          </a:xfrm>
          <a:prstGeom prst="ellipse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49808" y="2350008"/>
            <a:ext cx="3566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B1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Ядро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74320" y="2907792"/>
            <a:ext cx="4206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1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Состав ядра: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274320" y="3310128"/>
            <a:ext cx="4114800" cy="347472"/>
          </a:xfrm>
          <a:prstGeom prst="rect">
            <a:avLst/>
          </a:prstGeom>
          <a:solidFill>
            <a:srgbClr val="FAF3F8"/>
          </a:solidFill>
          <a:ln w="6350">
            <a:solidFill>
              <a:srgbClr val="DDBB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328416"/>
            <a:ext cx="1645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Хроматин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084832" y="3328416"/>
            <a:ext cx="21945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ДНК + белки-гистоны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74320" y="3730752"/>
            <a:ext cx="411480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DDBBC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749040"/>
            <a:ext cx="1645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Ядрышко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084832" y="3749040"/>
            <a:ext cx="21945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Синтез рибосом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74320" y="4151376"/>
            <a:ext cx="4114800" cy="347472"/>
          </a:xfrm>
          <a:prstGeom prst="rect">
            <a:avLst/>
          </a:prstGeom>
          <a:solidFill>
            <a:srgbClr val="FAF3F8"/>
          </a:solidFill>
          <a:ln w="6350">
            <a:solidFill>
              <a:srgbClr val="DDBBC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4169664"/>
            <a:ext cx="1645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Ядерный сок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084832" y="4169664"/>
            <a:ext cx="21945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Белки, РНК, нуклеотиды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74320" y="4572000"/>
            <a:ext cx="411480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DDBBC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4590288"/>
            <a:ext cx="16459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Ядерная оболочка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2084832" y="4590288"/>
            <a:ext cx="219456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мембраны с порами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754880" y="777240"/>
            <a:ext cx="4114800" cy="422452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46320" y="86868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ХРОМАТИН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4846320" y="1325880"/>
            <a:ext cx="3931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Интенсивно окрашенные нити ядра. Состоит из деспирализованной ДНК, упакованной с белками-гистонами в хромосому.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846320" y="2011680"/>
            <a:ext cx="3931920" cy="749808"/>
          </a:xfrm>
          <a:prstGeom prst="rect">
            <a:avLst/>
          </a:prstGeom>
          <a:solidFill>
            <a:srgbClr val="3A7D6F">
              <a:alpha val="80000"/>
            </a:srgbClr>
          </a:solidFill>
          <a:ln w="12700">
            <a:solidFill>
              <a:srgbClr val="E8A0B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937760" y="2066544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ЭУХРОМАТИН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937760" y="2359152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Слабоокрашен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Активен — проходит транскрипция и синтез РНК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846320" y="2916936"/>
            <a:ext cx="3931920" cy="749808"/>
          </a:xfrm>
          <a:prstGeom prst="rect">
            <a:avLst/>
          </a:prstGeom>
          <a:solidFill>
            <a:srgbClr val="6D2E46">
              <a:alpha val="80000"/>
            </a:srgbClr>
          </a:solidFill>
          <a:ln w="12700">
            <a:solidFill>
              <a:srgbClr val="E8A0B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937760" y="2971800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ГЕТЕРОХРОМАТИН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937760" y="326440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Сильно спирализован, неактивен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Образует тёмные полосы при окраске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846320" y="3822192"/>
            <a:ext cx="3931920" cy="749808"/>
          </a:xfrm>
          <a:prstGeom prst="rect">
            <a:avLst/>
          </a:prstGeom>
          <a:solidFill>
            <a:srgbClr val="8B3A5E">
              <a:alpha val="80000"/>
            </a:srgbClr>
          </a:solidFill>
          <a:ln w="12700">
            <a:solidFill>
              <a:srgbClr val="E8A0B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937760" y="387705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ТЕЛЬЦЕ БАРРА (половой хроматин)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937760" y="4169664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Конденсированная X-хромосома у женщин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Прикреплена к ядерной оболочке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СТРОЕНИЕ ХРОМОСОМ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77724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Хромосома — интенсивно окрашенное тельце, состоящее из молекул ДНК, связанной с белками-гистонами. Лучше изучать в метафазе митоза.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65760" y="126187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Каждая хромосома состоит из 2 сестринских хроматид, соединённых в области центромеры (первичная перетяжка). Центромера делит хромосому на 2 плеча.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901952"/>
            <a:ext cx="2788920" cy="2944368"/>
          </a:xfrm>
          <a:prstGeom prst="rect">
            <a:avLst/>
          </a:prstGeom>
          <a:solidFill>
            <a:srgbClr val="FFFFFF"/>
          </a:solidFill>
          <a:ln w="25400">
            <a:solidFill>
              <a:srgbClr val="3B1F47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901952"/>
            <a:ext cx="2788920" cy="56692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92024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Метацентрическая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" y="2194560"/>
            <a:ext cx="2606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8CC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(равноплечая)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1636776" y="2578608"/>
            <a:ext cx="109728" cy="548640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36776" y="3200400"/>
            <a:ext cx="109728" cy="548640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581912" y="3090672"/>
            <a:ext cx="219456" cy="18288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801368" y="2578608"/>
            <a:ext cx="109728" cy="548640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801368" y="3200400"/>
            <a:ext cx="109728" cy="548640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746504" y="3090672"/>
            <a:ext cx="219456" cy="18288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29768" y="3794760"/>
            <a:ext cx="257860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Центромера расположена по середине, плечи равны.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Пары 1–2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64408" y="1901952"/>
            <a:ext cx="2788920" cy="2944368"/>
          </a:xfrm>
          <a:prstGeom prst="rect">
            <a:avLst/>
          </a:prstGeom>
          <a:solidFill>
            <a:srgbClr val="FFFFFF"/>
          </a:solidFill>
          <a:ln w="25400">
            <a:solidFill>
              <a:srgbClr val="6D2E46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64408" y="1901952"/>
            <a:ext cx="2788920" cy="56692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355848" y="192024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Субметацентрическая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355848" y="2194560"/>
            <a:ext cx="2606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8CC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(неравноплечая)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81144" y="2578608"/>
            <a:ext cx="109728" cy="347472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81144" y="2999232"/>
            <a:ext cx="109728" cy="74980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26280" y="2889504"/>
            <a:ext cx="219456" cy="16459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745736" y="2578608"/>
            <a:ext cx="109728" cy="347472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745736" y="2999232"/>
            <a:ext cx="109728" cy="74980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690872" y="2889504"/>
            <a:ext cx="219456" cy="16459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74136" y="3794760"/>
            <a:ext cx="257860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Центромера смещена от середины, одно плечо короче другого.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Пары 6–12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08776" y="1901952"/>
            <a:ext cx="2788920" cy="2944368"/>
          </a:xfrm>
          <a:prstGeom prst="rect">
            <a:avLst/>
          </a:prstGeom>
          <a:solidFill>
            <a:srgbClr val="FFFFFF"/>
          </a:solidFill>
          <a:ln w="25400">
            <a:solidFill>
              <a:srgbClr val="8B3A5E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208776" y="1901952"/>
            <a:ext cx="2788920" cy="566928"/>
          </a:xfrm>
          <a:prstGeom prst="rect">
            <a:avLst/>
          </a:prstGeom>
          <a:solidFill>
            <a:srgbClr val="8B3A5E"/>
          </a:solidFill>
          <a:ln w="12700">
            <a:solidFill>
              <a:srgbClr val="8B3A5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300216" y="1920240"/>
            <a:ext cx="2606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Акроцентрическая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6300216" y="2194560"/>
            <a:ext cx="2606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8CC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(одноплечая)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7525512" y="2578608"/>
            <a:ext cx="109728" cy="128016"/>
          </a:xfrm>
          <a:prstGeom prst="rect">
            <a:avLst/>
          </a:prstGeom>
          <a:solidFill>
            <a:srgbClr val="8B3A5E"/>
          </a:solidFill>
          <a:ln w="12700">
            <a:solidFill>
              <a:srgbClr val="8B3A5E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525512" y="2779776"/>
            <a:ext cx="109728" cy="969264"/>
          </a:xfrm>
          <a:prstGeom prst="rect">
            <a:avLst/>
          </a:prstGeom>
          <a:solidFill>
            <a:srgbClr val="8B3A5E"/>
          </a:solidFill>
          <a:ln w="12700">
            <a:solidFill>
              <a:srgbClr val="8B3A5E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7470648" y="2670048"/>
            <a:ext cx="219456" cy="16459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7690104" y="2578608"/>
            <a:ext cx="109728" cy="128016"/>
          </a:xfrm>
          <a:prstGeom prst="rect">
            <a:avLst/>
          </a:prstGeom>
          <a:solidFill>
            <a:srgbClr val="8B3A5E"/>
          </a:solidFill>
          <a:ln w="12700">
            <a:solidFill>
              <a:srgbClr val="8B3A5E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690104" y="2779776"/>
            <a:ext cx="109728" cy="969264"/>
          </a:xfrm>
          <a:prstGeom prst="rect">
            <a:avLst/>
          </a:prstGeom>
          <a:solidFill>
            <a:srgbClr val="8B3A5E"/>
          </a:solidFill>
          <a:ln w="12700">
            <a:solidFill>
              <a:srgbClr val="8B3A5E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7635240" y="2670048"/>
            <a:ext cx="219456" cy="164592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318504" y="3794760"/>
            <a:ext cx="2578608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Центромера у конца хромосомы, одно плечо очень короткое.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Пары 13–15. Есть вторичные перетяжки.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ПРАВИЛА ХРОМОСОМ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4206240" cy="1828800"/>
          </a:xfrm>
          <a:prstGeom prst="rect">
            <a:avLst/>
          </a:prstGeom>
          <a:solidFill>
            <a:srgbClr val="FAF3F8"/>
          </a:solidFill>
          <a:ln w="12700">
            <a:solidFill>
              <a:srgbClr val="6D2E46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22960"/>
            <a:ext cx="4206240" cy="438912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822960"/>
            <a:ext cx="502920" cy="1828800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371600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877824"/>
            <a:ext cx="3520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Постоянство числа хромосом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68680" y="1325880"/>
            <a:ext cx="3520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Соматические клетки каждого вида имеют строго определённое число хромосом. У человека — 46, у кошки — 38, у мыши — 40, у дрозофилы — 8, у собаки — 78.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754880" y="822960"/>
            <a:ext cx="4206240" cy="1828800"/>
          </a:xfrm>
          <a:prstGeom prst="rect">
            <a:avLst/>
          </a:prstGeom>
          <a:solidFill>
            <a:srgbClr val="FAF3F8"/>
          </a:solidFill>
          <a:ln w="12700">
            <a:solidFill>
              <a:srgbClr val="6D2E46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822960"/>
            <a:ext cx="4206240" cy="438912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754880" y="822960"/>
            <a:ext cx="502920" cy="1828800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1371600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5349240" y="877824"/>
            <a:ext cx="3520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Парность хромосом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349240" y="1325880"/>
            <a:ext cx="3520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Каждая хромосома имеет гомологичную пару. Одна — от отца, другая — от матери. Гомологи идентичны по размерам, форме и набору генов.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2834640"/>
            <a:ext cx="4206240" cy="1828800"/>
          </a:xfrm>
          <a:prstGeom prst="rect">
            <a:avLst/>
          </a:prstGeom>
          <a:solidFill>
            <a:srgbClr val="FAF3F8"/>
          </a:solidFill>
          <a:ln w="12700">
            <a:solidFill>
              <a:srgbClr val="6D2E46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2834640"/>
            <a:ext cx="4206240" cy="438912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74320" y="2834640"/>
            <a:ext cx="502920" cy="1828800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3383280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868680" y="2889504"/>
            <a:ext cx="3520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Индивидуальность хромосом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68680" y="3337560"/>
            <a:ext cx="3520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Каждая пара хромосом отличается от другой размерами, формой и характером чередования светлых и тёмных полос при дифференциальном окрашивании.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54880" y="2834640"/>
            <a:ext cx="4206240" cy="1828800"/>
          </a:xfrm>
          <a:prstGeom prst="rect">
            <a:avLst/>
          </a:prstGeom>
          <a:solidFill>
            <a:srgbClr val="FAF3F8"/>
          </a:solidFill>
          <a:ln w="12700">
            <a:solidFill>
              <a:srgbClr val="6D2E46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54880" y="2834640"/>
            <a:ext cx="4206240" cy="438912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754880" y="2834640"/>
            <a:ext cx="502920" cy="1828800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54880" y="3383280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5349240" y="2889504"/>
            <a:ext cx="35204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Непрерывность хромосом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349240" y="3337560"/>
            <a:ext cx="3520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Перед делением ДНК удваивается → 2 сестринские хроматиды. После деления в каждую дочернюю клетку попадает по одной хроматиде. Хромосома образуется только из хромосомы.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3B1F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3200400"/>
            <a:ext cx="4114800" cy="4114800"/>
          </a:xfrm>
          <a:prstGeom prst="ellipse">
            <a:avLst/>
          </a:prstGeom>
          <a:solidFill>
            <a:srgbClr val="6D2E46">
              <a:alpha val="25000"/>
            </a:srgbClr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КАРИОТИП ЧЕЛОВЕКА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868680"/>
            <a:ext cx="8412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C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Кариотип — совокупность хромосом клетки (паспорт вида). Кариотип будущего организма формируется при слиянии сперматозоида и яйцеклетки.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8412480" cy="566928"/>
          </a:xfrm>
          <a:prstGeom prst="rect">
            <a:avLst/>
          </a:prstGeom>
          <a:solidFill>
            <a:srgbClr val="6D2E46">
              <a:alpha val="80000"/>
            </a:srgbClr>
          </a:solidFill>
          <a:ln w="12700">
            <a:solidFill>
              <a:srgbClr val="E8A0B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Запись кариотипа: сначала — общее число хромосом, затем запятая, затем состав половых хромосом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2103120"/>
            <a:ext cx="1097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НОРМА: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600200" y="2084832"/>
            <a:ext cx="2468880" cy="402336"/>
          </a:xfrm>
          <a:prstGeom prst="rect">
            <a:avLst/>
          </a:prstGeom>
          <a:solidFill>
            <a:srgbClr val="3A7D6F"/>
          </a:solidFill>
          <a:ln w="12700">
            <a:solidFill>
              <a:srgbClr val="3A7D6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91640" y="21031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46, XX  —  Женщина ♀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43400" y="2084832"/>
            <a:ext cx="2468880" cy="402336"/>
          </a:xfrm>
          <a:prstGeom prst="rect">
            <a:avLst/>
          </a:prstGeom>
          <a:solidFill>
            <a:srgbClr val="3A7D6F"/>
          </a:solidFill>
          <a:ln w="12700">
            <a:solidFill>
              <a:srgbClr val="3A7D6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34840" y="21031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46, XY  —  Мужчина ♂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65760" y="2651760"/>
            <a:ext cx="1554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CC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ПАТОЛОГИЯ: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65760" y="3090672"/>
            <a:ext cx="4251960" cy="475488"/>
          </a:xfrm>
          <a:prstGeom prst="rect">
            <a:avLst/>
          </a:prstGeom>
          <a:solidFill>
            <a:srgbClr val="6D2E46">
              <a:alpha val="60000"/>
            </a:srgbClr>
          </a:solidFill>
          <a:ln w="6350">
            <a:solidFill>
              <a:srgbClr val="E8A0B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3127248"/>
            <a:ext cx="1188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47, +21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737360" y="3127248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Дауна (трисомия 21)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00600" y="3090672"/>
            <a:ext cx="4251960" cy="475488"/>
          </a:xfrm>
          <a:prstGeom prst="rect">
            <a:avLst/>
          </a:prstGeom>
          <a:solidFill>
            <a:srgbClr val="6D2E46">
              <a:alpha val="60000"/>
            </a:srgbClr>
          </a:solidFill>
          <a:ln w="6350">
            <a:solidFill>
              <a:srgbClr val="E8A0B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92040" y="3127248"/>
            <a:ext cx="1188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47, +18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172200" y="3127248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Эдвардса (трисомия 18)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3657600"/>
            <a:ext cx="4251960" cy="475488"/>
          </a:xfrm>
          <a:prstGeom prst="rect">
            <a:avLst/>
          </a:prstGeom>
          <a:solidFill>
            <a:srgbClr val="6D2E46">
              <a:alpha val="60000"/>
            </a:srgbClr>
          </a:solidFill>
          <a:ln w="6350">
            <a:solidFill>
              <a:srgbClr val="E8A0B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694176"/>
            <a:ext cx="1188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47, +13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737360" y="3694176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Патау (трисомия 13)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800600" y="3657600"/>
            <a:ext cx="4251960" cy="475488"/>
          </a:xfrm>
          <a:prstGeom prst="rect">
            <a:avLst/>
          </a:prstGeom>
          <a:solidFill>
            <a:srgbClr val="6D2E46">
              <a:alpha val="60000"/>
            </a:srgbClr>
          </a:solidFill>
          <a:ln w="6350">
            <a:solidFill>
              <a:srgbClr val="E8A0B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92040" y="3694176"/>
            <a:ext cx="1188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47, XXY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172200" y="3694176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Клайнфельтера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65760" y="4224528"/>
            <a:ext cx="4251960" cy="475488"/>
          </a:xfrm>
          <a:prstGeom prst="rect">
            <a:avLst/>
          </a:prstGeom>
          <a:solidFill>
            <a:srgbClr val="6D2E46">
              <a:alpha val="60000"/>
            </a:srgbClr>
          </a:solidFill>
          <a:ln w="6350">
            <a:solidFill>
              <a:srgbClr val="E8A0B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7200" y="4261104"/>
            <a:ext cx="1188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45, X0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737360" y="4261104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Тёрнера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800600" y="4224528"/>
            <a:ext cx="4251960" cy="475488"/>
          </a:xfrm>
          <a:prstGeom prst="rect">
            <a:avLst/>
          </a:prstGeom>
          <a:solidFill>
            <a:srgbClr val="6D2E46">
              <a:alpha val="60000"/>
            </a:srgbClr>
          </a:solidFill>
          <a:ln w="6350">
            <a:solidFill>
              <a:srgbClr val="E8A0B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92040" y="4261104"/>
            <a:ext cx="11887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47, XXX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172200" y="4261104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трисомии X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ЦИТОГЕНЕТИЧЕСКИЙ МЕТОД — КАРИОТИПИРОВАНИЕ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Кариотипирование — цитогенетический метод микроскопического анализа хромосом клетки путём построения идиограммы (кариограммы). Служит для диагностики хромосомных заболеваний.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420624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6D2E4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371600"/>
            <a:ext cx="457200" cy="74980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536192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1444752"/>
            <a:ext cx="3566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Берут небольшое количество крови пациента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249424"/>
            <a:ext cx="420624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6D2E4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74320" y="2249424"/>
            <a:ext cx="457200" cy="74980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2414016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22960" y="2322576"/>
            <a:ext cx="3566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Лейкоциты помещают в стерильную культуру тканей в специальную питательную среду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74320" y="3127248"/>
            <a:ext cx="420624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6D2E4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74320" y="3127248"/>
            <a:ext cx="457200" cy="74980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4320" y="329184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22960" y="3200400"/>
            <a:ext cx="3566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Флаконную культуру помещают в термостат при 37 °С на 3 суток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74320" y="4005072"/>
            <a:ext cx="420624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6D2E46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74320" y="4005072"/>
            <a:ext cx="457200" cy="74980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4169664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22960" y="4078224"/>
            <a:ext cx="3566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 60 минут до деления вводят раствор колхицина (блокирует веретено деления в метафазе)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754880" y="1371600"/>
            <a:ext cx="420624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6D2E4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754880" y="1371600"/>
            <a:ext cx="457200" cy="74980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54880" y="1536192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303520" y="1444752"/>
            <a:ext cx="3566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Помещают в гипотонический раствор — клетки и хромосомы набухают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754880" y="2249424"/>
            <a:ext cx="420624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6D2E4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754880" y="2249424"/>
            <a:ext cx="457200" cy="74980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54880" y="2414016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5303520" y="2322576"/>
            <a:ext cx="3566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Клетки переносят на предметное стекло и окрашивают (по Романовскому-Гимзе или Фельгену)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754880" y="3127248"/>
            <a:ext cx="420624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6D2E46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754880" y="3127248"/>
            <a:ext cx="457200" cy="74980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54880" y="329184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5303520" y="3200400"/>
            <a:ext cx="3566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Препарат фотографируют, хромосомы вырезают и составляют кариограмму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754880" y="4005072"/>
            <a:ext cx="4206240" cy="749808"/>
          </a:xfrm>
          <a:prstGeom prst="rect">
            <a:avLst/>
          </a:prstGeom>
          <a:solidFill>
            <a:srgbClr val="FFFFFF"/>
          </a:solidFill>
          <a:ln w="10160">
            <a:solidFill>
              <a:srgbClr val="6D2E46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754880" y="4005072"/>
            <a:ext cx="457200" cy="74980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54880" y="4169664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5303520" y="4078224"/>
            <a:ext cx="35661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Хромосомы расскладывают по величине в 7 групп (A–G) + половые хромосомы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ИДИОГРАММА — ГРУППЫ ХРОМОСОМ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Идиограмма (кариограмма) — расположение хромосом попарно в порядке убывания размера с учётом положения центромеры.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74320" y="1225296"/>
            <a:ext cx="8595360" cy="502920"/>
          </a:xfrm>
          <a:prstGeom prst="rect">
            <a:avLst/>
          </a:prstGeom>
          <a:solidFill>
            <a:srgbClr val="FAF3F8"/>
          </a:solidFill>
          <a:ln w="6350">
            <a:solidFill>
              <a:srgbClr val="DDBB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225296"/>
            <a:ext cx="475488" cy="502920"/>
          </a:xfrm>
          <a:prstGeom prst="rect">
            <a:avLst/>
          </a:prstGeom>
          <a:solidFill>
            <a:srgbClr val="3B1F47"/>
          </a:solidFill>
          <a:ln w="12700">
            <a:solidFill>
              <a:srgbClr val="3B1F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280160"/>
            <a:ext cx="47548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59536" y="1289304"/>
            <a:ext cx="146304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1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Пары 1–3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432304" y="1289304"/>
            <a:ext cx="630936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Крупные метацентрики и субметацентрики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" y="1764792"/>
            <a:ext cx="859536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DDBBC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1764792"/>
            <a:ext cx="475488" cy="502920"/>
          </a:xfrm>
          <a:prstGeom prst="rect">
            <a:avLst/>
          </a:prstGeom>
          <a:solidFill>
            <a:srgbClr val="6D2E46"/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1819656"/>
            <a:ext cx="47548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59536" y="1828800"/>
            <a:ext cx="146304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D2E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Пары 4–5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432304" y="1828800"/>
            <a:ext cx="630936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Крупные субметацентрики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" y="2304288"/>
            <a:ext cx="8595360" cy="502920"/>
          </a:xfrm>
          <a:prstGeom prst="rect">
            <a:avLst/>
          </a:prstGeom>
          <a:solidFill>
            <a:srgbClr val="FAF3F8"/>
          </a:solidFill>
          <a:ln w="6350">
            <a:solidFill>
              <a:srgbClr val="DDBB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2304288"/>
            <a:ext cx="475488" cy="502920"/>
          </a:xfrm>
          <a:prstGeom prst="rect">
            <a:avLst/>
          </a:prstGeom>
          <a:solidFill>
            <a:srgbClr val="6B3070"/>
          </a:solidFill>
          <a:ln w="12700">
            <a:solidFill>
              <a:srgbClr val="6B307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4320" y="2359152"/>
            <a:ext cx="47548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59536" y="2368296"/>
            <a:ext cx="146304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30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Пары 6–12 + X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432304" y="2368296"/>
            <a:ext cx="630936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Средние субметацентрики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74320" y="2843784"/>
            <a:ext cx="859536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DDBBC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74320" y="2843784"/>
            <a:ext cx="475488" cy="502920"/>
          </a:xfrm>
          <a:prstGeom prst="rect">
            <a:avLst/>
          </a:prstGeom>
          <a:solidFill>
            <a:srgbClr val="8B3A5E"/>
          </a:solidFill>
          <a:ln w="12700">
            <a:solidFill>
              <a:srgbClr val="8B3A5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" y="2898648"/>
            <a:ext cx="47548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859536" y="2907792"/>
            <a:ext cx="146304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B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Пары 13–15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2432304" y="2907792"/>
            <a:ext cx="630936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Средние акроцентрики (спутники)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274320" y="3383280"/>
            <a:ext cx="8595360" cy="502920"/>
          </a:xfrm>
          <a:prstGeom prst="rect">
            <a:avLst/>
          </a:prstGeom>
          <a:solidFill>
            <a:srgbClr val="FAF3F8"/>
          </a:solidFill>
          <a:ln w="6350">
            <a:solidFill>
              <a:srgbClr val="DDBBC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74320" y="3383280"/>
            <a:ext cx="475488" cy="502920"/>
          </a:xfrm>
          <a:prstGeom prst="rect">
            <a:avLst/>
          </a:prstGeom>
          <a:solidFill>
            <a:srgbClr val="A0405A"/>
          </a:solidFill>
          <a:ln w="12700">
            <a:solidFill>
              <a:srgbClr val="A0405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74320" y="3438144"/>
            <a:ext cx="47548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859536" y="3447288"/>
            <a:ext cx="146304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A040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Пары 16–18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432304" y="3447288"/>
            <a:ext cx="630936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Мелкие субметацентрики и метацентрики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274320" y="3922776"/>
            <a:ext cx="859536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DDBBC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74320" y="3922776"/>
            <a:ext cx="475488" cy="502920"/>
          </a:xfrm>
          <a:prstGeom prst="rect">
            <a:avLst/>
          </a:prstGeom>
          <a:solidFill>
            <a:srgbClr val="B54A52"/>
          </a:solidFill>
          <a:ln w="12700">
            <a:solidFill>
              <a:srgbClr val="B54A5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4320" y="3977640"/>
            <a:ext cx="47548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859536" y="3986784"/>
            <a:ext cx="146304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5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Пары 19–20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2432304" y="3986784"/>
            <a:ext cx="630936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Мелкие метацентрики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274320" y="4462272"/>
            <a:ext cx="8595360" cy="502920"/>
          </a:xfrm>
          <a:prstGeom prst="rect">
            <a:avLst/>
          </a:prstGeom>
          <a:solidFill>
            <a:srgbClr val="FAF3F8"/>
          </a:solidFill>
          <a:ln w="6350">
            <a:solidFill>
              <a:srgbClr val="DDBBCC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274320" y="4462272"/>
            <a:ext cx="475488" cy="5029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74320" y="4517136"/>
            <a:ext cx="475488" cy="3749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859536" y="4526280"/>
            <a:ext cx="146304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Пары 21–22 + Y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2432304" y="4526280"/>
            <a:ext cx="6309360" cy="3566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1A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Мелкие акроцентрики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3B1F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731520"/>
            <a:ext cx="3657600" cy="3657600"/>
          </a:xfrm>
          <a:prstGeom prst="ellipse">
            <a:avLst/>
          </a:prstGeom>
          <a:solidFill>
            <a:srgbClr val="6D2E46">
              <a:alpha val="30000"/>
            </a:srgbClr>
          </a:solidFill>
          <a:ln w="12700">
            <a:solidFill>
              <a:srgbClr val="6D2E4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8412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ПОЛОВОЙ ХРОМАТИН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Тельце Барра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365760" y="1234440"/>
            <a:ext cx="84124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 женщин в соматических клетках есть 2 X-хромосомы. Одна из них конденсируется, плотно упаковывается и становится видна в микроскоп в виде глыбки хроматина, прикреплённой к ядерной оболочке — это тельце Барра (половой хроматин).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" y="210312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ДИАГНОСТИЧЕСКОЕ ЗНАЧЕНИЕ: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2578608"/>
            <a:ext cx="4206240" cy="1051560"/>
          </a:xfrm>
          <a:prstGeom prst="rect">
            <a:avLst/>
          </a:prstGeom>
          <a:solidFill>
            <a:srgbClr val="3A7D6F">
              <a:alpha val="75000"/>
            </a:srgbClr>
          </a:solidFill>
          <a:ln w="12700">
            <a:solidFill>
              <a:srgbClr val="E8A0B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63347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 ♀ (46, XX)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292608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тельце Барра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3218688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8CC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Одна X-хромосома конденсирована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800600" y="2578608"/>
            <a:ext cx="4206240" cy="1051560"/>
          </a:xfrm>
          <a:prstGeom prst="rect">
            <a:avLst/>
          </a:prstGeom>
          <a:solidFill>
            <a:srgbClr val="4A6070">
              <a:alpha val="75000"/>
            </a:srgbClr>
          </a:solidFill>
          <a:ln w="12700">
            <a:solidFill>
              <a:srgbClr val="E8A0B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92040" y="263347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 ♂ (46, XY)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92040" y="292608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телец Барра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92040" y="3218688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8CC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Единственная X-хромосома активна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3767328"/>
            <a:ext cx="4206240" cy="1051560"/>
          </a:xfrm>
          <a:prstGeom prst="rect">
            <a:avLst/>
          </a:prstGeom>
          <a:solidFill>
            <a:srgbClr val="8B3A5E">
              <a:alpha val="75000"/>
            </a:srgbClr>
          </a:solidFill>
          <a:ln w="12700">
            <a:solidFill>
              <a:srgbClr val="E8A0B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82219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Тёрнера (45, X0)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" y="411480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телец Барра у женщины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4407408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8CC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Отсутствие тельца → диагностика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00600" y="3767328"/>
            <a:ext cx="4206240" cy="1051560"/>
          </a:xfrm>
          <a:prstGeom prst="rect">
            <a:avLst/>
          </a:prstGeom>
          <a:solidFill>
            <a:srgbClr val="C0392B">
              <a:alpha val="75000"/>
            </a:srgbClr>
          </a:solidFill>
          <a:ln w="12700">
            <a:solidFill>
              <a:srgbClr val="E8A0B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92040" y="382219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Синдром Клайнфельтера (47, XXY)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92040" y="4114800"/>
            <a:ext cx="4023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тельце Барра у мужчины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92040" y="4407408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8CC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Присутствие тельца → диагностика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Цитологические основы наследственности</dc:title>
  <dc:subject>PptxGenJS Presentation</dc:subject>
  <dc:creator>PptxGenJS</dc:creator>
  <cp:lastModifiedBy>PptxGenJS</cp:lastModifiedBy>
  <cp:revision>1</cp:revision>
  <dcterms:created xsi:type="dcterms:W3CDTF">2026-06-03T00:38:05Z</dcterms:created>
  <dcterms:modified xsi:type="dcterms:W3CDTF">2026-06-03T00:38:05Z</dcterms:modified>
</cp:coreProperties>
</file>